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3" r:id="rId8"/>
    <p:sldId id="273" r:id="rId9"/>
    <p:sldId id="261" r:id="rId10"/>
    <p:sldId id="258" r:id="rId11"/>
    <p:sldId id="268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84" r:id="rId20"/>
    <p:sldId id="282" r:id="rId21"/>
    <p:sldId id="269" r:id="rId22"/>
    <p:sldId id="286" r:id="rId23"/>
    <p:sldId id="287" r:id="rId24"/>
    <p:sldId id="288" r:id="rId25"/>
    <p:sldId id="289" r:id="rId26"/>
    <p:sldId id="290" r:id="rId27"/>
    <p:sldId id="291" r:id="rId28"/>
    <p:sldId id="27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272" r:id="rId37"/>
    <p:sldId id="301" r:id="rId38"/>
    <p:sldId id="303" r:id="rId39"/>
    <p:sldId id="302" r:id="rId40"/>
    <p:sldId id="304" r:id="rId4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AB"/>
    <a:srgbClr val="CC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5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84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49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68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37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0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6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350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00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729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96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09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6930-A4B9-4B83-8DE4-87C900360C63}" type="datetimeFigureOut">
              <a:rPr lang="ko-KR" altLang="en-US" smtClean="0"/>
              <a:pPr/>
              <a:t>2011-01-21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16056-9F34-4722-B40E-16BAA1D20F7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788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/index.php?title=%EB%94%94%EB%B2%84%EA%B1%B0&amp;action=edit&amp;redlink=1" TargetMode="External"/><Relationship Id="rId2" Type="http://schemas.openxmlformats.org/officeDocument/2006/relationships/hyperlink" Target="http://ko.wikipedia.org/wiki/%ED%8E%8C%EC%9B%A8%EC%96%B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Virtualization Technology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Recently </a:t>
            </a:r>
            <a:r>
              <a:rPr lang="en-US" altLang="ko-KR" dirty="0" err="1" smtClean="0"/>
              <a:t>Rookit</a:t>
            </a:r>
            <a:r>
              <a:rPr lang="en-US" altLang="ko-KR" dirty="0" smtClean="0"/>
              <a:t> with Virtualization Technology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62373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Maple(www.Wowhacker.com)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RING -1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HVM Rootkit</a:t>
            </a:r>
          </a:p>
          <a:p>
            <a:r>
              <a:rPr lang="en-US" altLang="ko-KR" dirty="0" err="1" smtClean="0"/>
              <a:t>Bluepill</a:t>
            </a:r>
            <a:r>
              <a:rPr lang="en-US" altLang="ko-KR" dirty="0" smtClean="0"/>
              <a:t> Project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993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HVM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 smtClean="0"/>
              <a:t>HVM </a:t>
            </a:r>
          </a:p>
          <a:p>
            <a:pPr marL="914400" lvl="2" indent="0">
              <a:buNone/>
            </a:pPr>
            <a:r>
              <a:rPr lang="en-US" altLang="ko-KR" dirty="0"/>
              <a:t>= </a:t>
            </a:r>
            <a:r>
              <a:rPr lang="en-US" altLang="ko-KR" b="1" dirty="0"/>
              <a:t>Hardware</a:t>
            </a:r>
            <a:r>
              <a:rPr lang="en-US" altLang="ko-KR" dirty="0"/>
              <a:t>-</a:t>
            </a:r>
            <a:r>
              <a:rPr lang="en-US" altLang="ko-KR" b="1" dirty="0"/>
              <a:t>assisted</a:t>
            </a:r>
            <a:r>
              <a:rPr lang="en-US" altLang="ko-KR" dirty="0"/>
              <a:t> virtualization</a:t>
            </a:r>
            <a:endParaRPr lang="en-US" altLang="ko-KR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775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BLUEPILL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http://felmundo.files.wordpress.com/2010/03/morpheus-red-or-blue-pill-the-mat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Hardware-Assist means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Normal</a:t>
            </a:r>
          </a:p>
          <a:p>
            <a:pPr marL="0" indent="0">
              <a:buNone/>
            </a:pPr>
            <a:r>
              <a:rPr lang="en-US" altLang="ko-KR" dirty="0" smtClean="0"/>
              <a:t>Usage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80" y="1196752"/>
            <a:ext cx="64008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 to The Matrix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7" y="1415038"/>
            <a:ext cx="82772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BLUEPILL </a:t>
            </a:r>
            <a:r>
              <a:rPr lang="en-US" altLang="ko-KR" dirty="0" err="1" smtClean="0"/>
              <a:t>Argorithm</a:t>
            </a:r>
            <a:r>
              <a:rPr lang="en-US" altLang="ko-KR" dirty="0" smtClean="0"/>
              <a:t> -1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7630"/>
            <a:ext cx="5472608" cy="523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BLUEPILL </a:t>
            </a:r>
            <a:r>
              <a:rPr lang="en-US" altLang="ko-KR" dirty="0" err="1"/>
              <a:t>Argorithm</a:t>
            </a:r>
            <a:r>
              <a:rPr lang="en-US" altLang="ko-KR" dirty="0"/>
              <a:t> 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26" y="1196752"/>
            <a:ext cx="570088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How to Solve?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r>
              <a:rPr lang="en-US" altLang="ko-KR" dirty="0" smtClean="0"/>
              <a:t>AMD </a:t>
            </a:r>
          </a:p>
          <a:p>
            <a:pPr lvl="1"/>
            <a:r>
              <a:rPr lang="en-US" altLang="ko-KR" dirty="0" smtClean="0"/>
              <a:t>Secure Virtual Machine Architecture (SVM)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INTEL </a:t>
            </a:r>
          </a:p>
          <a:p>
            <a:pPr lvl="1"/>
            <a:r>
              <a:rPr lang="en-US" altLang="ko-KR" dirty="0" smtClean="0"/>
              <a:t>Trust Execution Technology (TXT)</a:t>
            </a:r>
          </a:p>
          <a:p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With TPM </a:t>
            </a:r>
            <a:r>
              <a:rPr lang="en-US" altLang="ko-KR" dirty="0"/>
              <a:t>( Trusted Platform </a:t>
            </a:r>
            <a:r>
              <a:rPr lang="en-US" altLang="ko-KR" dirty="0" smtClean="0"/>
              <a:t>Module )</a:t>
            </a:r>
          </a:p>
        </p:txBody>
      </p:sp>
    </p:spTree>
    <p:extLst>
      <p:ext uri="{BB962C8B-B14F-4D97-AF65-F5344CB8AC3E}">
        <p14:creationId xmlns:p14="http://schemas.microsoft.com/office/powerpoint/2010/main" val="20631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INTEL TXT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E:\Documents and Settings\Maple.MYCOM\My Documents\My Pictures\aaa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920880" cy="46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TPM 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File:TPM english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225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Virtualization </a:t>
            </a:r>
            <a:r>
              <a:rPr lang="en-US" altLang="ko-KR" dirty="0" smtClean="0"/>
              <a:t>Technology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Emulation 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Full-Virtualization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Para-Virtualization</a:t>
            </a:r>
          </a:p>
          <a:p>
            <a:endParaRPr lang="en-US" altLang="ko-KR" dirty="0"/>
          </a:p>
          <a:p>
            <a:r>
              <a:rPr lang="en-US" altLang="ko-KR" dirty="0" smtClean="0"/>
              <a:t>Hardware-Assistant Virtualization</a:t>
            </a:r>
          </a:p>
          <a:p>
            <a:pPr lvl="3"/>
            <a:r>
              <a:rPr lang="en-US" altLang="ko-KR" dirty="0" smtClean="0"/>
              <a:t>NOW!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81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INTEL TXT with TPM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E:\Documents and Settings\Maple.MYCOM\My Documents\My Pictures\aaaa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RING </a:t>
            </a:r>
            <a:r>
              <a:rPr lang="en-US" altLang="ko-KR" dirty="0" smtClean="0"/>
              <a:t>-2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SMM Rootkit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97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SMM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System Management Mode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일반적인 모든 실행 </a:t>
            </a:r>
            <a:r>
              <a:rPr lang="en-US" altLang="ko-KR" dirty="0"/>
              <a:t>(</a:t>
            </a:r>
            <a:r>
              <a:rPr lang="ko-KR" altLang="en-US" dirty="0"/>
              <a:t>운영 체제를 비롯</a:t>
            </a:r>
            <a:r>
              <a:rPr lang="en-US" altLang="ko-KR" dirty="0"/>
              <a:t>)</a:t>
            </a:r>
            <a:r>
              <a:rPr lang="ko-KR" altLang="en-US" dirty="0"/>
              <a:t>을 일시 중단하고 구별된 특별한 소프트웨어</a:t>
            </a:r>
            <a:r>
              <a:rPr lang="en-US" altLang="ko-KR" dirty="0"/>
              <a:t>(</a:t>
            </a:r>
            <a:r>
              <a:rPr lang="ko-KR" altLang="en-US" dirty="0"/>
              <a:t>보통 </a:t>
            </a:r>
            <a:r>
              <a:rPr lang="ko-KR" altLang="en-US" dirty="0" err="1">
                <a:hlinkClick r:id="rId2" tooltip="펌웨어"/>
              </a:rPr>
              <a:t>펌웨어</a:t>
            </a:r>
            <a:r>
              <a:rPr lang="ko-KR" altLang="en-US" dirty="0" err="1"/>
              <a:t>나</a:t>
            </a:r>
            <a:r>
              <a:rPr lang="ko-KR" altLang="en-US" dirty="0"/>
              <a:t> 하드웨어 보조 </a:t>
            </a:r>
            <a:r>
              <a:rPr lang="ko-KR" altLang="en-US" dirty="0" err="1">
                <a:hlinkClick r:id="rId3" tooltip="디버거 (존재하지 않는 문서)"/>
              </a:rPr>
              <a:t>디버거</a:t>
            </a:r>
            <a:r>
              <a:rPr lang="en-US" altLang="ko-KR" dirty="0"/>
              <a:t>)</a:t>
            </a:r>
            <a:r>
              <a:rPr lang="ko-KR" altLang="en-US" dirty="0"/>
              <a:t>가 높은 권한으로 실행된다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93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Normal SMM case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8064896" cy="471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SMM layout of past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44" y="1674490"/>
            <a:ext cx="6248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51312"/>
            <a:ext cx="784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5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50672" y="6093296"/>
            <a:ext cx="2027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Processor’s View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6093296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DRAM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7757" y="27809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4GB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757" y="15881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GB</a:t>
            </a:r>
            <a:endParaRPr lang="ko-KR" altLang="en-US" dirty="0"/>
          </a:p>
        </p:txBody>
      </p:sp>
      <p:grpSp>
        <p:nvGrpSpPr>
          <p:cNvPr id="22" name="그룹 21"/>
          <p:cNvGrpSpPr/>
          <p:nvPr/>
        </p:nvGrpSpPr>
        <p:grpSpPr>
          <a:xfrm>
            <a:off x="2159732" y="1772816"/>
            <a:ext cx="4788532" cy="4176464"/>
            <a:chOff x="2051720" y="1772816"/>
            <a:chExt cx="4788532" cy="4176464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2051720" y="1772816"/>
              <a:ext cx="4788532" cy="417646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077988" y="2117130"/>
              <a:ext cx="4726260" cy="80781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SMRAM</a:t>
              </a:r>
              <a:endParaRPr lang="ko-KR" altLang="en-US" sz="1400" dirty="0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2055540" y="2996952"/>
              <a:ext cx="4748708" cy="80542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MMIO</a:t>
              </a:r>
              <a:endParaRPr lang="ko-KR" altLang="en-US" dirty="0"/>
            </a:p>
          </p:txBody>
        </p:sp>
      </p:grpSp>
      <p:sp>
        <p:nvSpPr>
          <p:cNvPr id="20" name="제목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Layout</a:t>
            </a:r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1115616" y="4005064"/>
            <a:ext cx="72008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15616" y="2996952"/>
            <a:ext cx="72008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115616" y="1790348"/>
            <a:ext cx="72008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2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2051720" y="1772816"/>
            <a:ext cx="936104" cy="41764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6372200" y="1772816"/>
            <a:ext cx="936104" cy="41764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47664" y="6165304"/>
            <a:ext cx="19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Processor’s View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6093296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DRAM</a:t>
            </a:r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1115616" y="4005064"/>
            <a:ext cx="72008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115616" y="2996952"/>
            <a:ext cx="72008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115616" y="1790348"/>
            <a:ext cx="7200800" cy="0"/>
          </a:xfrm>
          <a:prstGeom prst="line">
            <a:avLst/>
          </a:prstGeom>
          <a:ln w="635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757" y="27809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4GB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757" y="158815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GB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055540" y="2045122"/>
            <a:ext cx="932284" cy="8078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SMRAM</a:t>
            </a:r>
            <a:endParaRPr lang="ko-KR" altLang="en-US" sz="14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55540" y="2996952"/>
            <a:ext cx="932284" cy="8054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MMIO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372200" y="2996952"/>
            <a:ext cx="932284" cy="8078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SMRAM</a:t>
            </a:r>
            <a:endParaRPr lang="ko-KR" altLang="en-US" sz="1400" dirty="0"/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3203848" y="2479556"/>
            <a:ext cx="3024336" cy="949444"/>
          </a:xfrm>
          <a:prstGeom prst="straightConnector1">
            <a:avLst/>
          </a:prstGeom>
          <a:ln w="38100">
            <a:solidFill>
              <a:srgbClr val="CC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180395">
            <a:off x="3782305" y="2509668"/>
            <a:ext cx="204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in Q35</a:t>
            </a:r>
            <a:endParaRPr lang="ko-KR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Memory Remapping Bug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95536" y="1412776"/>
            <a:ext cx="8640960" cy="518457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99592" y="3789040"/>
            <a:ext cx="74888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Not </a:t>
            </a:r>
            <a:r>
              <a:rPr lang="en-US" altLang="ko-KR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Availiable</a:t>
            </a:r>
            <a:endParaRPr lang="en-US" altLang="ko-KR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9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Hypervisor with SMM</a:t>
            </a:r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1115616" y="2492896"/>
            <a:ext cx="266429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Hypervisor (VMM)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580112" y="2492896"/>
            <a:ext cx="266429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STM ( SMM Transfer Monitor )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580112" y="4221088"/>
            <a:ext cx="2664296" cy="19442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SMM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3995936" y="2780928"/>
            <a:ext cx="1368152" cy="0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모서리가 둥근 사각형 설명선 8"/>
          <p:cNvSpPr/>
          <p:nvPr/>
        </p:nvSpPr>
        <p:spPr>
          <a:xfrm>
            <a:off x="1763688" y="3933056"/>
            <a:ext cx="2232248" cy="1152128"/>
          </a:xfrm>
          <a:prstGeom prst="wedgeRoundRectCallout">
            <a:avLst>
              <a:gd name="adj1" fmla="val 76455"/>
              <a:gd name="adj2" fmla="val -120042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Communication</a:t>
            </a:r>
          </a:p>
          <a:p>
            <a:pPr algn="ctr"/>
            <a:r>
              <a:rPr lang="en-US" altLang="ko-KR" dirty="0" smtClean="0"/>
              <a:t>Protocol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flipV="1">
            <a:off x="6912260" y="3212976"/>
            <a:ext cx="0" cy="936104"/>
          </a:xfrm>
          <a:prstGeom prst="straightConnector1">
            <a:avLst/>
          </a:prstGeom>
          <a:ln w="6350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28184" y="35010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SMI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2771800" y="1785590"/>
            <a:ext cx="3863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SVM</a:t>
            </a:r>
            <a:r>
              <a:rPr lang="en-US" altLang="ko-KR" sz="28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&amp;</a:t>
            </a:r>
            <a:r>
              <a:rPr lang="en-US" altLang="ko-KR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TXT</a:t>
            </a:r>
            <a:endParaRPr lang="en-US" altLang="ko-KR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1">
                  <a:lumMod val="95000"/>
                  <a:lumOff val="5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0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RING </a:t>
            </a:r>
            <a:r>
              <a:rPr lang="en-US" altLang="ko-KR" dirty="0" smtClean="0"/>
              <a:t>-3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AMT with INTEL</a:t>
            </a:r>
          </a:p>
          <a:p>
            <a:r>
              <a:rPr lang="en-US" altLang="ko-KR" dirty="0" smtClean="0"/>
              <a:t>Another is </a:t>
            </a:r>
            <a:r>
              <a:rPr lang="en-US" altLang="ko-KR" dirty="0" err="1" smtClean="0"/>
              <a:t>Noway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09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is AMT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AMT</a:t>
            </a:r>
          </a:p>
          <a:p>
            <a:pPr marL="0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Active Management Technology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16932"/>
            <a:ext cx="5959574" cy="343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Emulation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r>
              <a:rPr lang="en-US" altLang="ko-KR" dirty="0"/>
              <a:t>Emulation</a:t>
            </a:r>
            <a:endParaRPr lang="ko-KR" altLang="en-US" dirty="0"/>
          </a:p>
          <a:p>
            <a:pPr marL="0" indent="0">
              <a:buNone/>
            </a:pPr>
            <a:endParaRPr lang="en-US" altLang="ko-KR" dirty="0" smtClean="0"/>
          </a:p>
        </p:txBody>
      </p:sp>
      <p:pic>
        <p:nvPicPr>
          <p:cNvPr id="1030" name="Picture 6" descr="Dd430340.MappingAppsToTheCloud08(en-us,MSDN.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22" y="2852936"/>
            <a:ext cx="48196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AMT 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Setup enable for AMT </a:t>
            </a: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11524"/>
            <a:ext cx="37528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4427984" y="3271625"/>
            <a:ext cx="720080" cy="589423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AMT </a:t>
            </a:r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74243"/>
            <a:ext cx="802997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3716"/>
            <a:ext cx="3543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4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" y="23252"/>
            <a:ext cx="9037693" cy="679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2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073008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8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744"/>
            <a:ext cx="8981058" cy="673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0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8" y="980728"/>
            <a:ext cx="85979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Security With Hypervisor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The GOD observe you</a:t>
            </a:r>
            <a:endParaRPr lang="ko-KR" altLang="en-US" dirty="0"/>
          </a:p>
        </p:txBody>
      </p:sp>
      <p:sp>
        <p:nvSpPr>
          <p:cNvPr id="4" name="포인트가 5개인 별 3"/>
          <p:cNvSpPr/>
          <p:nvPr/>
        </p:nvSpPr>
        <p:spPr>
          <a:xfrm>
            <a:off x="35496" y="692696"/>
            <a:ext cx="1440160" cy="1440160"/>
          </a:xfrm>
          <a:prstGeom prst="star5">
            <a:avLst/>
          </a:prstGeom>
          <a:solidFill>
            <a:srgbClr val="F5FBAB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포인트가 5개인 별 4"/>
          <p:cNvSpPr/>
          <p:nvPr/>
        </p:nvSpPr>
        <p:spPr>
          <a:xfrm>
            <a:off x="1547664" y="692696"/>
            <a:ext cx="1440160" cy="1440160"/>
          </a:xfrm>
          <a:prstGeom prst="star5">
            <a:avLst/>
          </a:prstGeom>
          <a:solidFill>
            <a:srgbClr val="F5FBAB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포인트가 5개인 별 5"/>
          <p:cNvSpPr/>
          <p:nvPr/>
        </p:nvSpPr>
        <p:spPr>
          <a:xfrm>
            <a:off x="3059832" y="692696"/>
            <a:ext cx="1440160" cy="1440160"/>
          </a:xfrm>
          <a:prstGeom prst="star5">
            <a:avLst/>
          </a:prstGeom>
          <a:solidFill>
            <a:srgbClr val="F5FBAB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포인트가 5개인 별 6"/>
          <p:cNvSpPr/>
          <p:nvPr/>
        </p:nvSpPr>
        <p:spPr>
          <a:xfrm>
            <a:off x="4572000" y="692696"/>
            <a:ext cx="1440160" cy="1440160"/>
          </a:xfrm>
          <a:prstGeom prst="star5">
            <a:avLst/>
          </a:prstGeom>
          <a:solidFill>
            <a:srgbClr val="F5FBAB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포인트가 5개인 별 7"/>
          <p:cNvSpPr/>
          <p:nvPr/>
        </p:nvSpPr>
        <p:spPr>
          <a:xfrm>
            <a:off x="6084168" y="692696"/>
            <a:ext cx="1440160" cy="1440160"/>
          </a:xfrm>
          <a:prstGeom prst="star5">
            <a:avLst/>
          </a:prstGeom>
          <a:solidFill>
            <a:srgbClr val="F5FBAB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포인트가 5개인 별 8"/>
          <p:cNvSpPr/>
          <p:nvPr/>
        </p:nvSpPr>
        <p:spPr>
          <a:xfrm>
            <a:off x="7596336" y="692696"/>
            <a:ext cx="1440160" cy="1440160"/>
          </a:xfrm>
          <a:prstGeom prst="star5">
            <a:avLst/>
          </a:prstGeom>
          <a:solidFill>
            <a:srgbClr val="F5FBAB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6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3598" y="146322"/>
            <a:ext cx="4716363" cy="6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With Hypervisor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131469" y="1779781"/>
            <a:ext cx="5329600" cy="2585323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Hypervisor</a:t>
            </a:r>
          </a:p>
          <a:p>
            <a:pPr algn="ctr"/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 </a:t>
            </a:r>
          </a:p>
          <a:p>
            <a:pPr algn="ctr"/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all-thing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985045" y="4620454"/>
            <a:ext cx="3622466" cy="1323439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., I/O control</a:t>
            </a:r>
          </a:p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Network filtering</a:t>
            </a:r>
          </a:p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Denied untrusted software</a:t>
            </a:r>
          </a:p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and so on…</a:t>
            </a:r>
          </a:p>
        </p:txBody>
      </p:sp>
    </p:spTree>
    <p:extLst>
      <p:ext uri="{BB962C8B-B14F-4D97-AF65-F5344CB8AC3E}">
        <p14:creationId xmlns:p14="http://schemas.microsoft.com/office/powerpoint/2010/main" val="5495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3598" y="146322"/>
            <a:ext cx="4716363" cy="681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Security With Hypervisor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326027" y="1779781"/>
            <a:ext cx="6940490" cy="2585323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Can't feel Like </a:t>
            </a:r>
            <a:endParaRPr lang="en-US" altLang="ko-K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people </a:t>
            </a:r>
            <a:endParaRPr lang="en-US" altLang="ko-K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altLang="ko-K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that </a:t>
            </a:r>
            <a:r>
              <a:rPr lang="en-US" altLang="ko-K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living in Matrix</a:t>
            </a:r>
            <a:endParaRPr lang="en-US" altLang="ko-KR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644861" y="4620454"/>
            <a:ext cx="4302845" cy="707886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., </a:t>
            </a:r>
            <a:r>
              <a:rPr lang="en-US" altLang="ko-K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Jangja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 </a:t>
            </a:r>
            <a:r>
              <a:rPr lang="en-US" altLang="ko-KR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navi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the dream.</a:t>
            </a:r>
          </a:p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call that HOJUBMONG</a:t>
            </a:r>
          </a:p>
        </p:txBody>
      </p:sp>
    </p:spTree>
    <p:extLst>
      <p:ext uri="{BB962C8B-B14F-4D97-AF65-F5344CB8AC3E}">
        <p14:creationId xmlns:p14="http://schemas.microsoft.com/office/powerpoint/2010/main" val="27287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512" y="188640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Imagine</a:t>
            </a:r>
            <a:endParaRPr lang="en-US" altLang="ko-K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1340768"/>
            <a:ext cx="8352928" cy="51845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39552" y="1332057"/>
            <a:ext cx="23198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Hypervisor</a:t>
            </a:r>
          </a:p>
          <a:p>
            <a:pPr algn="ctr"/>
            <a:r>
              <a:rPr lang="en-US" altLang="ko-K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</a:p>
          <a:p>
            <a:pPr algn="ctr"/>
            <a:r>
              <a:rPr lang="en-US" altLang="ko-K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Security</a:t>
            </a:r>
            <a:endParaRPr lang="en-US" altLang="ko-K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원통 9"/>
          <p:cNvSpPr/>
          <p:nvPr/>
        </p:nvSpPr>
        <p:spPr>
          <a:xfrm>
            <a:off x="5940152" y="5373216"/>
            <a:ext cx="2232248" cy="936104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Real-Storage</a:t>
            </a:r>
            <a:endParaRPr lang="ko-KR" altLang="en-US" dirty="0"/>
          </a:p>
        </p:txBody>
      </p:sp>
      <p:pic>
        <p:nvPicPr>
          <p:cNvPr id="29698" name="Picture 2" descr="http://www.ssos.com/n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3" y="1653638"/>
            <a:ext cx="1212726" cy="121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12"/>
          <p:cNvGrpSpPr/>
          <p:nvPr/>
        </p:nvGrpSpPr>
        <p:grpSpPr>
          <a:xfrm>
            <a:off x="683568" y="3068960"/>
            <a:ext cx="4176464" cy="3096344"/>
            <a:chOff x="1187624" y="2348880"/>
            <a:chExt cx="4176464" cy="309634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1187624" y="2348880"/>
              <a:ext cx="4176464" cy="309634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483215" y="3532656"/>
              <a:ext cx="73610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ko-KR" sz="32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OS</a:t>
              </a:r>
              <a:endParaRPr lang="en-US" altLang="ko-KR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원통 8"/>
            <p:cNvSpPr/>
            <p:nvPr/>
          </p:nvSpPr>
          <p:spPr>
            <a:xfrm>
              <a:off x="3563888" y="4437112"/>
              <a:ext cx="1552890" cy="728816"/>
            </a:xfrm>
            <a:prstGeom prst="ca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Virtual-Storage</a:t>
              </a:r>
              <a:endParaRPr lang="ko-KR" altLang="en-US" dirty="0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3563888" y="3501008"/>
              <a:ext cx="1552890" cy="6480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Virtual-Devices</a:t>
              </a:r>
              <a:endParaRPr lang="ko-KR" altLang="en-US" dirty="0"/>
            </a:p>
          </p:txBody>
        </p:sp>
      </p:grpSp>
      <p:sp>
        <p:nvSpPr>
          <p:cNvPr id="12" name="구름 모양 설명선 11"/>
          <p:cNvSpPr/>
          <p:nvPr/>
        </p:nvSpPr>
        <p:spPr>
          <a:xfrm>
            <a:off x="6732240" y="260648"/>
            <a:ext cx="2315666" cy="936104"/>
          </a:xfrm>
          <a:prstGeom prst="cloudCallout">
            <a:avLst>
              <a:gd name="adj1" fmla="val -7933"/>
              <a:gd name="adj2" fmla="val 94246"/>
            </a:avLst>
          </a:prstGeom>
          <a:solidFill>
            <a:schemeClr val="accent6">
              <a:lumMod val="75000"/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NETWORK</a:t>
            </a:r>
            <a:endParaRPr lang="ko-KR" altLang="en-US" b="1" dirty="0"/>
          </a:p>
        </p:txBody>
      </p:sp>
      <p:pic>
        <p:nvPicPr>
          <p:cNvPr id="29700" name="Picture 4" descr="http://www.upgradecomputermemory.com/images/products/large/512mb-ddr400-ecc-reg-ram-memory-p-n-am34090-am34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84" y="1665048"/>
            <a:ext cx="1201316" cy="12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acecomputers.com.au/images/categories/CP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50529"/>
            <a:ext cx="1354447" cy="10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화살표 연결선 14"/>
          <p:cNvCxnSpPr>
            <a:stCxn id="6" idx="3"/>
            <a:endCxn id="29698" idx="2"/>
          </p:cNvCxnSpPr>
          <p:nvPr/>
        </p:nvCxnSpPr>
        <p:spPr>
          <a:xfrm flipV="1">
            <a:off x="4860032" y="2866364"/>
            <a:ext cx="2460044" cy="175076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V="1">
            <a:off x="4840441" y="2866364"/>
            <a:ext cx="552798" cy="175076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flipH="1" flipV="1">
            <a:off x="3620842" y="2866364"/>
            <a:ext cx="1263186" cy="175076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>
            <a:endCxn id="10" idx="2"/>
          </p:cNvCxnSpPr>
          <p:nvPr/>
        </p:nvCxnSpPr>
        <p:spPr>
          <a:xfrm>
            <a:off x="4840441" y="4545124"/>
            <a:ext cx="1099711" cy="1296144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Full-Virtualization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4525963"/>
          </a:xfrm>
        </p:spPr>
        <p:txBody>
          <a:bodyPr/>
          <a:lstStyle/>
          <a:p>
            <a:r>
              <a:rPr lang="en-US" altLang="ko-KR" dirty="0" smtClean="0"/>
              <a:t>Full-Virtualization</a:t>
            </a:r>
          </a:p>
          <a:p>
            <a:pPr lvl="3"/>
            <a:r>
              <a:rPr lang="en-US" altLang="ko-KR" dirty="0" smtClean="0"/>
              <a:t>Using Binary Translation</a:t>
            </a:r>
          </a:p>
          <a:p>
            <a:pPr marL="1371600" lvl="3" indent="0">
              <a:buNone/>
            </a:pPr>
            <a:r>
              <a:rPr lang="en-US" altLang="ko-KR" dirty="0" smtClean="0"/>
              <a:t>	: User </a:t>
            </a:r>
            <a:r>
              <a:rPr lang="ko-KR" altLang="en-US" dirty="0" smtClean="0"/>
              <a:t>레벨의 요청은 바로 수행</a:t>
            </a:r>
            <a:r>
              <a:rPr lang="en-US" altLang="ko-KR" dirty="0" smtClean="0"/>
              <a:t>.</a:t>
            </a:r>
          </a:p>
          <a:p>
            <a:pPr marL="1371600" lvl="3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: OS </a:t>
            </a:r>
            <a:r>
              <a:rPr lang="ko-KR" altLang="en-US" dirty="0" smtClean="0"/>
              <a:t>레벨의 요청은 </a:t>
            </a:r>
            <a:r>
              <a:rPr lang="en-US" altLang="ko-KR" dirty="0" smtClean="0"/>
              <a:t>Binary </a:t>
            </a:r>
            <a:r>
              <a:rPr lang="en-US" altLang="ko-KR" dirty="0" err="1" smtClean="0"/>
              <a:t>Tranlation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을 거쳐 </a:t>
            </a:r>
            <a:r>
              <a:rPr lang="en-US" altLang="ko-KR" dirty="0" smtClean="0"/>
              <a:t>VMM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	</a:t>
            </a:r>
            <a:r>
              <a:rPr lang="ko-KR" altLang="en-US" dirty="0" smtClean="0"/>
              <a:t>담당한다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pic>
        <p:nvPicPr>
          <p:cNvPr id="2052" name="Picture 4" descr="Dd430340.MappingAppsToTheCloud09(en-us,MSDN.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2976"/>
            <a:ext cx="5162462" cy="30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12976"/>
            <a:ext cx="385001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9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9600" b="1" dirty="0" smtClean="0"/>
              <a:t>END</a:t>
            </a:r>
            <a:endParaRPr lang="ko-KR" altLang="en-US" sz="96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감사감사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49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Para-Virtualization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Para-Virtualization</a:t>
            </a:r>
          </a:p>
          <a:p>
            <a:pPr lvl="3"/>
            <a:r>
              <a:rPr lang="en-US" altLang="ko-KR" dirty="0" smtClean="0"/>
              <a:t>OS</a:t>
            </a:r>
            <a:r>
              <a:rPr lang="ko-KR" altLang="en-US" dirty="0" smtClean="0"/>
              <a:t>를 수정하여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Systemcalls</a:t>
            </a:r>
            <a:r>
              <a:rPr lang="en-US" altLang="ko-KR" dirty="0" smtClean="0"/>
              <a:t> -&gt; </a:t>
            </a:r>
            <a:r>
              <a:rPr lang="en-US" altLang="ko-KR" dirty="0" err="1" smtClean="0"/>
              <a:t>Hypercalls</a:t>
            </a:r>
            <a:r>
              <a:rPr lang="en-US" altLang="ko-KR" dirty="0" smtClean="0"/>
              <a:t> </a:t>
            </a:r>
          </a:p>
          <a:p>
            <a:pPr marL="1828800" lvl="4" indent="0">
              <a:buNone/>
            </a:pPr>
            <a:r>
              <a:rPr lang="en-US" altLang="ko-KR" dirty="0" smtClean="0"/>
              <a:t>: Binary Translation </a:t>
            </a:r>
            <a:r>
              <a:rPr lang="ko-KR" altLang="en-US" dirty="0" smtClean="0"/>
              <a:t>을 거치지 않아 비교적 빠르다</a:t>
            </a:r>
            <a:r>
              <a:rPr lang="en-US" altLang="ko-KR" dirty="0" smtClean="0"/>
              <a:t>. </a:t>
            </a:r>
          </a:p>
          <a:p>
            <a:pPr marL="1828800" lvl="4" indent="0">
              <a:buNone/>
            </a:pPr>
            <a:r>
              <a:rPr lang="en-US" altLang="ko-KR" dirty="0" smtClean="0"/>
              <a:t>: User </a:t>
            </a:r>
            <a:r>
              <a:rPr lang="ko-KR" altLang="en-US" dirty="0" smtClean="0"/>
              <a:t>요청은 여전히 바로 수행된다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3074" name="Picture 2" descr="Dd430340.MappingAppsToTheCloud10(en-us,MSDN.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5040560" cy="311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888432" cy="311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5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Hardware-Assist Virtualization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AMD </a:t>
            </a:r>
            <a:r>
              <a:rPr lang="en-US" altLang="ko-KR" dirty="0" smtClean="0"/>
              <a:t>Pacifica</a:t>
            </a:r>
          </a:p>
          <a:p>
            <a:pPr lvl="3"/>
            <a:r>
              <a:rPr lang="en-US" altLang="ko-KR" dirty="0" smtClean="0"/>
              <a:t>Focus on SKINIT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INTEL </a:t>
            </a:r>
            <a:r>
              <a:rPr lang="en-US" altLang="ko-KR" dirty="0" smtClean="0"/>
              <a:t>VT-X</a:t>
            </a:r>
          </a:p>
          <a:p>
            <a:pPr lvl="3"/>
            <a:r>
              <a:rPr lang="en-US" altLang="ko-KR" dirty="0" smtClean="0"/>
              <a:t>Focus on SENTER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0911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4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What is Hardware-Assist Virtualization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Root </a:t>
            </a:r>
            <a:r>
              <a:rPr lang="en-US" altLang="ko-KR" dirty="0" smtClean="0"/>
              <a:t>/ Non-Root </a:t>
            </a:r>
            <a:r>
              <a:rPr lang="en-US" altLang="ko-KR" dirty="0" smtClean="0"/>
              <a:t>Mode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VMM ( Virtual Machine Monitor 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VMCB in </a:t>
            </a:r>
            <a:r>
              <a:rPr lang="en-US" altLang="ko-KR" dirty="0" smtClean="0"/>
              <a:t>AMD, VMCS in INTEL </a:t>
            </a:r>
          </a:p>
          <a:p>
            <a:pPr lvl="4"/>
            <a:r>
              <a:rPr lang="en-US" altLang="ko-KR" dirty="0" smtClean="0"/>
              <a:t>Virtual Machine(guest)’s descriptor</a:t>
            </a:r>
          </a:p>
          <a:p>
            <a:pPr marL="1828800" lvl="4" indent="0">
              <a:buNone/>
            </a:pPr>
            <a:r>
              <a:rPr lang="en-US" altLang="ko-KR" dirty="0" smtClean="0"/>
              <a:t>Include following things :</a:t>
            </a:r>
          </a:p>
          <a:p>
            <a:pPr marL="2743200" lvl="5" indent="-457200">
              <a:buFont typeface="+mj-lt"/>
              <a:buAutoNum type="arabicPeriod"/>
            </a:pPr>
            <a:r>
              <a:rPr lang="en-US" altLang="ko-KR" sz="1600" dirty="0"/>
              <a:t>guest</a:t>
            </a:r>
            <a:r>
              <a:rPr lang="hi-IN" altLang="ko-KR" sz="1600" dirty="0"/>
              <a:t>에게서 가로챌 명령이나 이벤트 리스트</a:t>
            </a:r>
            <a:r>
              <a:rPr lang="en-US" altLang="ko-KR" sz="1600" dirty="0"/>
              <a:t>(</a:t>
            </a:r>
            <a:r>
              <a:rPr lang="hi-IN" altLang="ko-KR" sz="1600" dirty="0"/>
              <a:t>예</a:t>
            </a:r>
            <a:r>
              <a:rPr lang="en-US" altLang="ko-KR" sz="1600" dirty="0"/>
              <a:t>.write to CR3)</a:t>
            </a:r>
            <a:endParaRPr lang="ko-KR" altLang="ko-KR" sz="1600" dirty="0"/>
          </a:p>
          <a:p>
            <a:pPr marL="2743200" lvl="5" indent="-457200">
              <a:buFont typeface="+mj-lt"/>
              <a:buAutoNum type="arabicPeriod"/>
            </a:pPr>
            <a:r>
              <a:rPr lang="en-US" altLang="ko-KR" sz="1600" dirty="0" smtClean="0"/>
              <a:t>guest</a:t>
            </a:r>
            <a:r>
              <a:rPr lang="hi-IN" altLang="ko-KR" sz="1600" dirty="0" smtClean="0"/>
              <a:t>의 실행 환경을 타나내는 다양한 제어 비트들이나</a:t>
            </a:r>
            <a:r>
              <a:rPr lang="en-US" altLang="ko-KR" sz="1600" dirty="0" smtClean="0"/>
              <a:t> guest code</a:t>
            </a:r>
            <a:r>
              <a:rPr lang="hi-IN" altLang="ko-KR" sz="1600" dirty="0" smtClean="0"/>
              <a:t>가 수행되기 전에 취해질 특별한 동작들에 대한 비트등</a:t>
            </a:r>
            <a:endParaRPr lang="en-US" altLang="ko-KR" sz="1600" dirty="0" smtClean="0"/>
          </a:p>
          <a:p>
            <a:pPr marL="2743200" lvl="5" indent="-457200">
              <a:buFont typeface="+mj-lt"/>
              <a:buAutoNum type="arabicPeriod"/>
            </a:pPr>
            <a:r>
              <a:rPr lang="en-US" altLang="ko-KR" sz="1600" dirty="0"/>
              <a:t>Guest </a:t>
            </a:r>
            <a:r>
              <a:rPr lang="hi-IN" altLang="ko-KR" sz="1600" dirty="0"/>
              <a:t>프로세서 상태</a:t>
            </a:r>
            <a:r>
              <a:rPr lang="en-US" altLang="ko-KR" sz="1600" dirty="0"/>
              <a:t> ( control register </a:t>
            </a:r>
            <a:r>
              <a:rPr lang="hi-IN" altLang="ko-KR" sz="1600" dirty="0"/>
              <a:t>등등</a:t>
            </a:r>
            <a:r>
              <a:rPr lang="en-US" altLang="ko-KR" sz="1600" dirty="0"/>
              <a:t>.. </a:t>
            </a:r>
            <a:r>
              <a:rPr lang="en-US" altLang="ko-KR" sz="1600" dirty="0" smtClean="0"/>
              <a:t>)</a:t>
            </a:r>
          </a:p>
          <a:p>
            <a:pPr marL="2743200" lvl="5" indent="-457200">
              <a:buFont typeface="+mj-lt"/>
              <a:buAutoNum type="arabicPeriod"/>
            </a:pPr>
            <a:endParaRPr lang="en-US" altLang="ko-KR" sz="1600" dirty="0" smtClean="0"/>
          </a:p>
          <a:p>
            <a:r>
              <a:rPr lang="en-US" altLang="ko-KR" dirty="0" smtClean="0"/>
              <a:t>I/O </a:t>
            </a:r>
            <a:r>
              <a:rPr lang="en-US" altLang="ko-KR" dirty="0"/>
              <a:t>support by </a:t>
            </a:r>
            <a:r>
              <a:rPr lang="en-US" altLang="ko-KR" dirty="0" smtClean="0"/>
              <a:t>Architecture</a:t>
            </a:r>
            <a:endParaRPr lang="en-US" altLang="ko-KR" dirty="0"/>
          </a:p>
          <a:p>
            <a:pPr lvl="2"/>
            <a:r>
              <a:rPr lang="en-US" altLang="ko-KR" dirty="0" smtClean="0"/>
              <a:t>External Access Protection ( </a:t>
            </a:r>
            <a:r>
              <a:rPr lang="en-US" altLang="ko-KR" dirty="0" err="1" smtClean="0"/>
              <a:t>eg</a:t>
            </a:r>
            <a:r>
              <a:rPr lang="en-US" altLang="ko-KR" dirty="0" smtClean="0"/>
              <a:t>., DMA )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3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How work Hardware-Assist Virtualization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Setup VMCB or VMCS</a:t>
            </a:r>
          </a:p>
          <a:p>
            <a:pPr lvl="3"/>
            <a:r>
              <a:rPr lang="en-US" altLang="ko-KR" dirty="0" smtClean="0"/>
              <a:t>Include Intercept instruction list</a:t>
            </a:r>
          </a:p>
          <a:p>
            <a:pPr lvl="3">
              <a:buFont typeface="Wingdings" pitchFamily="2" charset="2"/>
              <a:buChar char="Ø"/>
            </a:pPr>
            <a:r>
              <a:rPr lang="en-US" altLang="ko-KR" dirty="0" smtClean="0"/>
              <a:t> See Architecture vendor’s reference manual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VMRUN or VMLAUNCH</a:t>
            </a:r>
          </a:p>
          <a:p>
            <a:pPr lvl="3"/>
            <a:r>
              <a:rPr lang="en-US" altLang="ko-KR" dirty="0" smtClean="0"/>
              <a:t>Into the Guest mode( Virtual Machine )</a:t>
            </a:r>
          </a:p>
          <a:p>
            <a:pPr lvl="3"/>
            <a:r>
              <a:rPr lang="en-US" altLang="ko-KR" dirty="0" smtClean="0"/>
              <a:t>Execute Guest’s Code</a:t>
            </a:r>
          </a:p>
          <a:p>
            <a:pPr lvl="3"/>
            <a:endParaRPr lang="en-US" altLang="ko-KR" dirty="0"/>
          </a:p>
          <a:p>
            <a:r>
              <a:rPr lang="en-US" altLang="ko-KR" dirty="0" smtClean="0"/>
              <a:t>#VMEXIT </a:t>
            </a:r>
          </a:p>
          <a:p>
            <a:pPr lvl="3"/>
            <a:r>
              <a:rPr lang="en-US" altLang="ko-KR" dirty="0" smtClean="0"/>
              <a:t>Back to Host mode( Real Machine )</a:t>
            </a:r>
          </a:p>
          <a:p>
            <a:pPr lvl="3"/>
            <a:r>
              <a:rPr lang="en-US" altLang="ko-KR" dirty="0" smtClean="0"/>
              <a:t>Execute Host’s Code </a:t>
            </a:r>
            <a:endParaRPr lang="en-US" altLang="ko-KR" dirty="0"/>
          </a:p>
          <a:p>
            <a:pPr lvl="4"/>
            <a:r>
              <a:rPr lang="en-US" altLang="ko-KR" dirty="0" smtClean="0"/>
              <a:t>Intercepted Event or Interrupt dispatch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052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So, What?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2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426</Words>
  <Application>Microsoft Office PowerPoint</Application>
  <PresentationFormat>화면 슬라이드 쇼(4:3)</PresentationFormat>
  <Paragraphs>158</Paragraphs>
  <Slides>40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Virtualization Technology</vt:lpstr>
      <vt:lpstr>Virtualization Technology</vt:lpstr>
      <vt:lpstr>Emulation</vt:lpstr>
      <vt:lpstr>Full-Virtualization</vt:lpstr>
      <vt:lpstr>Para-Virtualization</vt:lpstr>
      <vt:lpstr>Hardware-Assist Virtualization</vt:lpstr>
      <vt:lpstr>What is Hardware-Assist Virtualization</vt:lpstr>
      <vt:lpstr>How work Hardware-Assist Virtualization</vt:lpstr>
      <vt:lpstr>So, What?</vt:lpstr>
      <vt:lpstr>RING -1</vt:lpstr>
      <vt:lpstr>What is HVM</vt:lpstr>
      <vt:lpstr>BLUEPILL</vt:lpstr>
      <vt:lpstr>Hardware-Assist means</vt:lpstr>
      <vt:lpstr>Back to The Matrix</vt:lpstr>
      <vt:lpstr>BLUEPILL Argorithm -1</vt:lpstr>
      <vt:lpstr>BLUEPILL Argorithm -2</vt:lpstr>
      <vt:lpstr>How to Solve?</vt:lpstr>
      <vt:lpstr>INTEL TXT Overview</vt:lpstr>
      <vt:lpstr>TPM Overview</vt:lpstr>
      <vt:lpstr>INTEL TXT with TPM </vt:lpstr>
      <vt:lpstr>RING -2</vt:lpstr>
      <vt:lpstr>What is SMM</vt:lpstr>
      <vt:lpstr>Normal SMM case</vt:lpstr>
      <vt:lpstr>SMM layout of past</vt:lpstr>
      <vt:lpstr>Current Layout</vt:lpstr>
      <vt:lpstr>Memory Remapping Bug</vt:lpstr>
      <vt:lpstr>Hypervisor with SMM</vt:lpstr>
      <vt:lpstr>RING -3</vt:lpstr>
      <vt:lpstr>What is AMT</vt:lpstr>
      <vt:lpstr>AMT Example</vt:lpstr>
      <vt:lpstr>AMT Example</vt:lpstr>
      <vt:lpstr>PowerPoint 프레젠테이션</vt:lpstr>
      <vt:lpstr>PowerPoint 프레젠테이션</vt:lpstr>
      <vt:lpstr>PowerPoint 프레젠테이션</vt:lpstr>
      <vt:lpstr>PowerPoint 프레젠테이션</vt:lpstr>
      <vt:lpstr>Security With Hypervisor</vt:lpstr>
      <vt:lpstr>Security With Hypervisor</vt:lpstr>
      <vt:lpstr>Security With Hypervisor</vt:lpstr>
      <vt:lpstr>PowerPoint 프레젠테이션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Virtualization Technology</dc:title>
  <dc:creator>SYSTEM</dc:creator>
  <cp:lastModifiedBy>snoopy</cp:lastModifiedBy>
  <cp:revision>41</cp:revision>
  <dcterms:created xsi:type="dcterms:W3CDTF">2011-01-18T11:47:32Z</dcterms:created>
  <dcterms:modified xsi:type="dcterms:W3CDTF">2011-01-22T02:46:59Z</dcterms:modified>
</cp:coreProperties>
</file>